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80" r:id="rId22"/>
    <p:sldId id="281" r:id="rId23"/>
    <p:sldId id="274" r:id="rId24"/>
    <p:sldId id="275" r:id="rId25"/>
    <p:sldId id="276" r:id="rId26"/>
    <p:sldId id="277" r:id="rId27"/>
    <p:sldId id="278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07AB-AA5A-F7DE-79D3-B453614E0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B8607-94DD-C4FC-6F75-778C6F8ED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2765-0901-26D5-5AFB-7B33C40B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9C10-2CE0-26A6-DAC7-D886260C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E4537-EC7B-5C1A-0A4A-3240E572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50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C958-2DB0-BBA8-F786-531C332E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DA1AC-1BAB-0149-2B4D-D554165C3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8BAE-321E-0357-4AA6-7AB8E39D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4848A-B0D7-D4D9-2BB3-3BE561DF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0EA62-4E7D-17FA-2C8E-9B17E3B6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64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A3D7B-7A5D-FDC3-D5F3-7AB5A3E71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4C383-CC14-6265-12BE-BD5A29D71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B779-C1A2-2B7E-1C8B-D455AE06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9593E-430C-E58A-45D2-730F280F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1C20-EFC3-40B2-E07A-ACBF3399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49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FD50-7EC8-9A56-6151-339DE054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3F793-FCA2-DF62-323D-5C7FAEBD0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C712-2D30-EB30-6D93-D164E464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147E7-84FF-8A54-583D-5F954246B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0ABCB-9D30-F145-B4EC-607FEF4B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98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697A-BF22-078C-60B1-E6C5B0A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F33B1-2136-6F60-7632-A990B7F3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D29A5-EAD5-19F6-1E60-DDD28919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55BA-8E04-2C84-471F-475D7BE5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05CA7-FC63-7874-12A7-E2537E5F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CF28-4311-1570-2836-8EF63C9C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C7B5-E17E-D6CD-A232-EEE1272D9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55947-43EC-ADAB-5B1C-61BB594C9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CC959-E1BB-AD66-0C6F-09F5FC0F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5092F-9F88-A305-71E5-B1DCE2DE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8E607-B87E-0493-6A9A-557426AAA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88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82A9-E5DE-D648-3898-26260B12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B7EC8-57D3-C67C-ED35-F79629D3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9B8A4-0CA0-2C47-BAF9-C1E9E3FE8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729CB-056C-DB0E-A331-46ED7BC92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A9240-6177-7341-D1A9-FF16BF6B9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FAD44-6788-E2B4-93DB-EACA4B53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B050E-9325-97CB-7B38-A9CE4CA4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4B504E-D73A-264F-B5A4-F57C9A48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1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A0B0-0F3A-3D40-78BD-A201B779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4E29F-8ED5-841F-5CF8-79D1D91A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447A6-82EF-10AA-EAB7-8565B7B0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76410-EC19-8E1D-9684-9AF7DD3B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1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F830A-7957-F5FA-9701-B7DA5BA5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D4FBC-FED4-0D12-16B2-6C28F859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A708-CD7E-C14D-1C5C-39D48E54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12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D871-9421-9EDE-B217-592BA130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35077-58CB-268D-F4C1-3C619089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956CA-38D5-9A6F-A71E-C98F9BF57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3D5ED-2D18-049E-2093-EABD6D62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6DD4E-5CAB-10B1-482D-5A0600BB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5AF9B-8892-FE64-B304-74EAD4A4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83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185B-A50C-674C-AA44-A160AC61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18083-0930-2D7C-50C9-AE9092C6A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9BC5-8145-AE35-43C0-35AFA551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31AB3-E5C1-45D5-15A6-38D60B38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D72BC-17A6-BBE8-90AC-CF08C263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EFBF7-4805-A10E-9C55-CA93902C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44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EB945B-EDC2-EDBF-6613-898543BB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2FEC3-265A-2BAF-527A-54DA1980B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2BBA5-745A-DC45-0964-F86D31E49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F3161-9132-4DE1-8730-F072B0CBE59C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322F8-FF15-09B3-2BE6-8AAB80C62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967C-F719-D8A5-EBCB-585E23A7E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DBCC4-ABCA-4BFC-8F4F-C9D89DEE53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3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CFA3D6-AD45-1601-943B-0E2AE41B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70" y="3974667"/>
            <a:ext cx="5109066" cy="2165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50190-AF51-39A6-7C90-E60A3C111D2F}"/>
              </a:ext>
            </a:extLst>
          </p:cNvPr>
          <p:cNvSpPr txBox="1"/>
          <p:nvPr/>
        </p:nvSpPr>
        <p:spPr>
          <a:xfrm>
            <a:off x="460097" y="936010"/>
            <a:ext cx="1127180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latin typeface="Arial Rounded MT Bold" panose="020F0704030504030204" pitchFamily="34" charset="0"/>
              </a:rPr>
              <a:t>Introduction to </a:t>
            </a:r>
          </a:p>
          <a:p>
            <a:pPr algn="ctr"/>
            <a:r>
              <a:rPr lang="en-GB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Generative Adversarial Networks</a:t>
            </a:r>
          </a:p>
          <a:p>
            <a:pPr algn="ctr"/>
            <a:r>
              <a:rPr lang="en-GB" sz="54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1EA0B-7C4A-DEA7-0BCA-76A177DD04EF}"/>
              </a:ext>
            </a:extLst>
          </p:cNvPr>
          <p:cNvSpPr txBox="1"/>
          <p:nvPr/>
        </p:nvSpPr>
        <p:spPr>
          <a:xfrm>
            <a:off x="460097" y="5737324"/>
            <a:ext cx="207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Benjamin Kenwright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04B9E-9675-D499-B9BD-8CB58C5130EF}"/>
              </a:ext>
            </a:extLst>
          </p:cNvPr>
          <p:cNvSpPr txBox="1"/>
          <p:nvPr/>
        </p:nvSpPr>
        <p:spPr>
          <a:xfrm>
            <a:off x="460097" y="5996269"/>
            <a:ext cx="346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Mining and 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935AF-C6BB-6EF1-FA93-14DD3EF6D724}"/>
              </a:ext>
            </a:extLst>
          </p:cNvPr>
          <p:cNvSpPr txBox="1"/>
          <p:nvPr/>
        </p:nvSpPr>
        <p:spPr>
          <a:xfrm>
            <a:off x="460097" y="6285992"/>
            <a:ext cx="2089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b.kenwright@hw.ac.uk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AB74B-4CC3-CEF1-9A51-76AED06E7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7" y="3496852"/>
            <a:ext cx="5220512" cy="1064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13A23-BE2B-D0B7-AD25-0C232FA9AFD9}"/>
              </a:ext>
            </a:extLst>
          </p:cNvPr>
          <p:cNvSpPr txBox="1"/>
          <p:nvPr/>
        </p:nvSpPr>
        <p:spPr>
          <a:xfrm>
            <a:off x="460097" y="495758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35615-6B1E-2988-C5AD-876902170206}"/>
              </a:ext>
            </a:extLst>
          </p:cNvPr>
          <p:cNvSpPr txBox="1"/>
          <p:nvPr/>
        </p:nvSpPr>
        <p:spPr>
          <a:xfrm>
            <a:off x="394487" y="5339879"/>
            <a:ext cx="6097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 Thursday 19th October (Week 6) in LT1 at 9-10am and EM245 and EM252 10am-5pm.</a:t>
            </a:r>
          </a:p>
        </p:txBody>
      </p:sp>
    </p:spTree>
    <p:extLst>
      <p:ext uri="{BB962C8B-B14F-4D97-AF65-F5344CB8AC3E}">
        <p14:creationId xmlns:p14="http://schemas.microsoft.com/office/powerpoint/2010/main" val="100521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1379C-9C72-201E-959B-CE97D0E5659F}"/>
              </a:ext>
            </a:extLst>
          </p:cNvPr>
          <p:cNvSpPr txBox="1"/>
          <p:nvPr/>
        </p:nvSpPr>
        <p:spPr>
          <a:xfrm>
            <a:off x="461247" y="436970"/>
            <a:ext cx="534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Common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0E5CE-B4DA-B0FA-4AEA-3E72DC5FF11E}"/>
              </a:ext>
            </a:extLst>
          </p:cNvPr>
          <p:cNvSpPr txBox="1"/>
          <p:nvPr/>
        </p:nvSpPr>
        <p:spPr>
          <a:xfrm>
            <a:off x="646545" y="1570182"/>
            <a:ext cx="11009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Vanishing Gradients</a:t>
            </a:r>
            <a:r>
              <a:rPr lang="en-GB" sz="2600" dirty="0"/>
              <a:t>: when the discriminator doesn’t provide enough information for the generator to make progress (original GAN paper proposed a modification to the minmax loss to deal with vanishing gradient [2])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Mode Collapse</a:t>
            </a:r>
            <a:r>
              <a:rPr lang="en-GB" sz="2600" dirty="0"/>
              <a:t>: when the generator starts producing the same output (or a small set of outputs) over and over again. How can this happen? Suppose the generator gets better at producing convincing one type of result. It will fool the discriminator a bit more and will encourage it to produce more types of this image. Gradually it will forget how to produce anything else.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b="1" dirty="0">
                <a:solidFill>
                  <a:srgbClr val="FF0000"/>
                </a:solidFill>
              </a:rPr>
              <a:t>GANs sensitive to the hyperparameters</a:t>
            </a:r>
            <a:r>
              <a:rPr lang="en-GB" sz="2600" dirty="0"/>
              <a:t>: may need to spend a lot of effort fine-tuning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5EB92-758E-9F9F-7A6D-D406C192E897}"/>
              </a:ext>
            </a:extLst>
          </p:cNvPr>
          <p:cNvSpPr txBox="1"/>
          <p:nvPr/>
        </p:nvSpPr>
        <p:spPr>
          <a:xfrm>
            <a:off x="895356" y="6282530"/>
            <a:ext cx="8045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[2] https://developers.google.com/machine-learning/gan/loss/ </a:t>
            </a:r>
          </a:p>
        </p:txBody>
      </p:sp>
    </p:spTree>
    <p:extLst>
      <p:ext uri="{BB962C8B-B14F-4D97-AF65-F5344CB8AC3E}">
        <p14:creationId xmlns:p14="http://schemas.microsoft.com/office/powerpoint/2010/main" val="124279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729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Deep Convolution GANs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68338-719D-DEDC-17C1-D1A31C1CE7AA}"/>
              </a:ext>
            </a:extLst>
          </p:cNvPr>
          <p:cNvSpPr txBox="1"/>
          <p:nvPr/>
        </p:nvSpPr>
        <p:spPr>
          <a:xfrm>
            <a:off x="461247" y="5774699"/>
            <a:ext cx="1099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Radford, Alec, Luke Metz, and </a:t>
            </a:r>
            <a:r>
              <a:rPr lang="en-GB" dirty="0" err="1"/>
              <a:t>Soumith</a:t>
            </a:r>
            <a:r>
              <a:rPr lang="en-GB" dirty="0"/>
              <a:t> </a:t>
            </a:r>
            <a:r>
              <a:rPr lang="en-GB" dirty="0" err="1"/>
              <a:t>Chintala</a:t>
            </a:r>
            <a:r>
              <a:rPr lang="en-GB" dirty="0"/>
              <a:t>. "Unsupervised representation learning with deep convolutional generative adversarial networks." </a:t>
            </a:r>
            <a:r>
              <a:rPr lang="en-GB" dirty="0" err="1"/>
              <a:t>arXiv</a:t>
            </a:r>
            <a:r>
              <a:rPr lang="en-GB" dirty="0"/>
              <a:t> preprint arXiv:1511.06434 (2015).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8560A-7397-E988-9688-80A41BA11CC6}"/>
              </a:ext>
            </a:extLst>
          </p:cNvPr>
          <p:cNvSpPr txBox="1"/>
          <p:nvPr/>
        </p:nvSpPr>
        <p:spPr>
          <a:xfrm>
            <a:off x="461247" y="1206411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Deep Convolutional GANs (</a:t>
            </a:r>
            <a:r>
              <a:rPr lang="en-GB" b="1" dirty="0">
                <a:solidFill>
                  <a:srgbClr val="FF0000"/>
                </a:solidFill>
              </a:rPr>
              <a:t>DCGANs</a:t>
            </a:r>
            <a:r>
              <a:rPr lang="en-GB" dirty="0"/>
              <a:t>)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ECE7F-357E-79C0-1579-D22A19C3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72" y="1727200"/>
            <a:ext cx="5909111" cy="3576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61E87-F236-A676-F417-91DF2B57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747485"/>
            <a:ext cx="3979889" cy="171247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0284873-203B-9315-7A3B-394CD29F456F}"/>
              </a:ext>
            </a:extLst>
          </p:cNvPr>
          <p:cNvCxnSpPr/>
          <p:nvPr/>
        </p:nvCxnSpPr>
        <p:spPr>
          <a:xfrm>
            <a:off x="2613891" y="3306618"/>
            <a:ext cx="4701309" cy="440867"/>
          </a:xfrm>
          <a:prstGeom prst="bentConnector3">
            <a:avLst>
              <a:gd name="adj1" fmla="val 295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82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729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Deep Convolution 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B3B5D-D754-B914-1599-A0DEFA0ADD61}"/>
              </a:ext>
            </a:extLst>
          </p:cNvPr>
          <p:cNvSpPr txBox="1"/>
          <p:nvPr/>
        </p:nvSpPr>
        <p:spPr>
          <a:xfrm>
            <a:off x="461247" y="1206411"/>
            <a:ext cx="22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Vanilla GAN to DCGAN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7B498-C68E-2E09-74ED-DD39B1A8B3D4}"/>
              </a:ext>
            </a:extLst>
          </p:cNvPr>
          <p:cNvSpPr txBox="1"/>
          <p:nvPr/>
        </p:nvSpPr>
        <p:spPr>
          <a:xfrm>
            <a:off x="461247" y="1882759"/>
            <a:ext cx="10982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Outline of steps for building a stable Convolutional 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C70AE-510C-01F2-C5C8-155AE040C6AF}"/>
              </a:ext>
            </a:extLst>
          </p:cNvPr>
          <p:cNvSpPr txBox="1"/>
          <p:nvPr/>
        </p:nvSpPr>
        <p:spPr>
          <a:xfrm>
            <a:off x="535709" y="2697018"/>
            <a:ext cx="1090757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Replace any </a:t>
            </a:r>
            <a:r>
              <a:rPr lang="en-GB" sz="2400" dirty="0">
                <a:solidFill>
                  <a:srgbClr val="FF0000"/>
                </a:solidFill>
              </a:rPr>
              <a:t>pooling layers </a:t>
            </a:r>
            <a:r>
              <a:rPr lang="en-GB" sz="2400" dirty="0"/>
              <a:t>with </a:t>
            </a:r>
            <a:r>
              <a:rPr lang="en-GB" sz="2400" dirty="0" err="1"/>
              <a:t>stridded</a:t>
            </a:r>
            <a:r>
              <a:rPr lang="en-GB" sz="2400" dirty="0"/>
              <a:t> convolutions (in the </a:t>
            </a:r>
            <a:r>
              <a:rPr lang="en-GB" sz="2400" dirty="0">
                <a:solidFill>
                  <a:srgbClr val="FF0000"/>
                </a:solidFill>
              </a:rPr>
              <a:t>discriminator</a:t>
            </a:r>
            <a:r>
              <a:rPr lang="en-GB" sz="2400" dirty="0"/>
              <a:t>) and transpose convolutions (in the </a:t>
            </a:r>
            <a:r>
              <a:rPr lang="en-GB" sz="2400" dirty="0">
                <a:solidFill>
                  <a:srgbClr val="FF0000"/>
                </a:solidFill>
              </a:rPr>
              <a:t>generator</a:t>
            </a:r>
            <a:r>
              <a:rPr lang="en-GB" sz="2400" dirty="0"/>
              <a:t>)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>
                <a:solidFill>
                  <a:srgbClr val="FF0000"/>
                </a:solidFill>
              </a:rPr>
              <a:t>Batch</a:t>
            </a:r>
            <a:r>
              <a:rPr lang="en-GB" sz="2400" dirty="0"/>
              <a:t> Normalization in both the </a:t>
            </a:r>
            <a:r>
              <a:rPr lang="en-GB" sz="2400" dirty="0">
                <a:solidFill>
                  <a:srgbClr val="FF0000"/>
                </a:solidFill>
              </a:rPr>
              <a:t>generator</a:t>
            </a:r>
            <a:r>
              <a:rPr lang="en-GB" sz="2400" dirty="0"/>
              <a:t> and the discriminator, except in the generator’s output layer and the discriminator’s input layer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>
                <a:solidFill>
                  <a:srgbClr val="FF0000"/>
                </a:solidFill>
              </a:rPr>
              <a:t>Remove fully connected </a:t>
            </a:r>
            <a:r>
              <a:rPr lang="en-GB" sz="2400" dirty="0"/>
              <a:t>hidden layers for deep architectures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 err="1"/>
              <a:t>ReLU</a:t>
            </a:r>
            <a:r>
              <a:rPr lang="en-GB" sz="2400" dirty="0"/>
              <a:t> activation in the generator for all layers except the output layer, which should use tanh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GB" sz="2400" dirty="0"/>
              <a:t>Use </a:t>
            </a:r>
            <a:r>
              <a:rPr lang="en-GB" sz="2400" dirty="0">
                <a:solidFill>
                  <a:srgbClr val="FF0000"/>
                </a:solidFill>
              </a:rPr>
              <a:t>leaky </a:t>
            </a:r>
            <a:r>
              <a:rPr lang="en-GB" sz="2400" dirty="0" err="1">
                <a:solidFill>
                  <a:srgbClr val="FF0000"/>
                </a:solidFill>
              </a:rPr>
              <a:t>ReLU</a:t>
            </a:r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/>
              <a:t>activation in the </a:t>
            </a:r>
            <a:r>
              <a:rPr lang="en-GB" sz="2400" dirty="0">
                <a:solidFill>
                  <a:srgbClr val="FF0000"/>
                </a:solidFill>
              </a:rPr>
              <a:t>discriminator</a:t>
            </a:r>
            <a:r>
              <a:rPr lang="en-GB" sz="2400" dirty="0"/>
              <a:t> for all layers</a:t>
            </a:r>
          </a:p>
        </p:txBody>
      </p:sp>
    </p:spTree>
    <p:extLst>
      <p:ext uri="{BB962C8B-B14F-4D97-AF65-F5344CB8AC3E}">
        <p14:creationId xmlns:p14="http://schemas.microsoft.com/office/powerpoint/2010/main" val="174401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9881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Preparing Dataset cifar10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FFBA0-29E6-6F13-9DBB-1AA0076D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03" y="1573068"/>
            <a:ext cx="5362575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2BD8A-9546-1386-C76D-28CC77B4A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24" y="1610446"/>
            <a:ext cx="5396533" cy="41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1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680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5090A-FEAB-F558-CC06-5A34FD2C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5" y="1733745"/>
            <a:ext cx="10477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4DB0B5-A95B-72E7-0FAD-2B726DF1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4" y="1316755"/>
            <a:ext cx="4772025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422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Generator (Plot)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977A0-006B-8BD1-E220-063C4322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56" y="3736780"/>
            <a:ext cx="8422242" cy="26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1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7904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The Discriminator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6CB-1123-4342-83B0-8F1D9A85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3" y="1761909"/>
            <a:ext cx="11165633" cy="33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1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7503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Training the GAN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04958-E41B-6744-9A74-21F87C24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61" y="1786229"/>
            <a:ext cx="5619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7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575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 the GAN (Loop)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0065A-0ED9-CCFD-AAB5-88789C4D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9" y="1564521"/>
            <a:ext cx="7610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4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8925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Train the GAN (Result)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8AAD8-86D5-10D6-C1A6-5CD110A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42" y="1465843"/>
            <a:ext cx="9744075" cy="1019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952C9-90C9-0E82-F3B1-9C87BAD4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79" y="3039016"/>
            <a:ext cx="9744076" cy="3077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C2F77-FC88-6763-6A49-65EE3B4C85BE}"/>
              </a:ext>
            </a:extLst>
          </p:cNvPr>
          <p:cNvSpPr txBox="1"/>
          <p:nvPr/>
        </p:nvSpPr>
        <p:spPr>
          <a:xfrm>
            <a:off x="536647" y="266968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</a:t>
            </a:r>
          </a:p>
        </p:txBody>
      </p:sp>
    </p:spTree>
    <p:extLst>
      <p:ext uri="{BB962C8B-B14F-4D97-AF65-F5344CB8AC3E}">
        <p14:creationId xmlns:p14="http://schemas.microsoft.com/office/powerpoint/2010/main" val="20364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C1C2E-A174-63E2-CDEF-2891762CDEAC}"/>
              </a:ext>
            </a:extLst>
          </p:cNvPr>
          <p:cNvSpPr txBox="1"/>
          <p:nvPr/>
        </p:nvSpPr>
        <p:spPr>
          <a:xfrm>
            <a:off x="461247" y="436970"/>
            <a:ext cx="3534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36C38-D5E4-0E9F-06A9-5E0A16B16C76}"/>
              </a:ext>
            </a:extLst>
          </p:cNvPr>
          <p:cNvSpPr txBox="1"/>
          <p:nvPr/>
        </p:nvSpPr>
        <p:spPr>
          <a:xfrm>
            <a:off x="831456" y="1626358"/>
            <a:ext cx="1093391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Generative adversarial networks (GANs) </a:t>
            </a:r>
            <a:r>
              <a:rPr lang="en-GB" sz="2600" dirty="0"/>
              <a:t>were proposed in </a:t>
            </a:r>
            <a:r>
              <a:rPr lang="en-GB" sz="2600" dirty="0">
                <a:solidFill>
                  <a:srgbClr val="FF0000"/>
                </a:solidFill>
              </a:rPr>
              <a:t>2014</a:t>
            </a:r>
            <a:r>
              <a:rPr lang="en-GB" sz="2600" dirty="0"/>
              <a:t> paper [1]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A GAN is composed of two neural networks (Generator and Discriminator)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Generator</a:t>
            </a:r>
            <a:r>
              <a:rPr lang="en-GB" sz="2600" dirty="0"/>
              <a:t>: Takes a random distribution as input (typically Gaussian) and outputs some data (e.g., </a:t>
            </a:r>
            <a:r>
              <a:rPr lang="en-GB" sz="2600" dirty="0">
                <a:solidFill>
                  <a:srgbClr val="00B050"/>
                </a:solidFill>
              </a:rPr>
              <a:t>image</a:t>
            </a:r>
            <a:r>
              <a:rPr lang="en-GB" sz="2600" dirty="0"/>
              <a:t>). You can think of the random inputs as the latent representations (i.e., </a:t>
            </a:r>
            <a:r>
              <a:rPr lang="en-GB" sz="2600" dirty="0" err="1"/>
              <a:t>codings</a:t>
            </a:r>
            <a:r>
              <a:rPr lang="en-GB" sz="2600" dirty="0"/>
              <a:t>) of the image to be generated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FF0000"/>
                </a:solidFill>
              </a:rPr>
              <a:t>Discriminator</a:t>
            </a:r>
            <a:r>
              <a:rPr lang="en-GB" sz="2600" dirty="0"/>
              <a:t>: Takes either a fake image from the generator or a real image from the training set as input, and must decide if the input image is fake or real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8CA6D-6CB8-BC43-F4A8-A125BA86FCD4}"/>
              </a:ext>
            </a:extLst>
          </p:cNvPr>
          <p:cNvSpPr txBox="1"/>
          <p:nvPr/>
        </p:nvSpPr>
        <p:spPr>
          <a:xfrm>
            <a:off x="831456" y="5959365"/>
            <a:ext cx="10206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[1] Goodfellow, I., </a:t>
            </a:r>
            <a:r>
              <a:rPr lang="en-GB" sz="1200" i="1" dirty="0" err="1"/>
              <a:t>Pouget</a:t>
            </a:r>
            <a:r>
              <a:rPr lang="en-GB" sz="1200" i="1" dirty="0"/>
              <a:t>-Abadie, J., Mirza, M., Xu, B., </a:t>
            </a:r>
            <a:r>
              <a:rPr lang="en-GB" sz="1200" i="1" dirty="0" err="1"/>
              <a:t>Warde</a:t>
            </a:r>
            <a:r>
              <a:rPr lang="en-GB" sz="1200" i="1" dirty="0"/>
              <a:t>-Farley, D., </a:t>
            </a:r>
            <a:r>
              <a:rPr lang="en-GB" sz="1200" i="1" dirty="0" err="1"/>
              <a:t>Ozair</a:t>
            </a:r>
            <a:r>
              <a:rPr lang="en-GB" sz="1200" i="1" dirty="0"/>
              <a:t>, S., Courville, A. and Bengio, Y., 2014. Generative adversarial nets. Advances in neural information processing systems, 27.</a:t>
            </a:r>
          </a:p>
        </p:txBody>
      </p:sp>
    </p:spTree>
    <p:extLst>
      <p:ext uri="{BB962C8B-B14F-4D97-AF65-F5344CB8AC3E}">
        <p14:creationId xmlns:p14="http://schemas.microsoft.com/office/powerpoint/2010/main" val="121301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74764-27DE-78E7-0445-FBAA76AD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7" y="613358"/>
            <a:ext cx="10965024" cy="3840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8B23B-473C-BF47-9F4F-1C09002ECBF4}"/>
              </a:ext>
            </a:extLst>
          </p:cNvPr>
          <p:cNvSpPr txBox="1"/>
          <p:nvPr/>
        </p:nvSpPr>
        <p:spPr>
          <a:xfrm>
            <a:off x="340705" y="351461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A5891-0C17-F4A7-9331-58663354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41" y="3110821"/>
            <a:ext cx="10428515" cy="3587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1C226-07BD-8211-8CF9-3A9AF1CA8373}"/>
              </a:ext>
            </a:extLst>
          </p:cNvPr>
          <p:cNvSpPr txBox="1"/>
          <p:nvPr/>
        </p:nvSpPr>
        <p:spPr>
          <a:xfrm>
            <a:off x="1488370" y="308654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5</a:t>
            </a:r>
          </a:p>
        </p:txBody>
      </p:sp>
    </p:spTree>
    <p:extLst>
      <p:ext uri="{BB962C8B-B14F-4D97-AF65-F5344CB8AC3E}">
        <p14:creationId xmlns:p14="http://schemas.microsoft.com/office/powerpoint/2010/main" val="283878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5BA99-ED37-2E7C-CD5B-048C39C4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5" y="437572"/>
            <a:ext cx="9937103" cy="3319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C844BF-F3C1-ED57-4DE2-E2146E211E33}"/>
              </a:ext>
            </a:extLst>
          </p:cNvPr>
          <p:cNvSpPr txBox="1"/>
          <p:nvPr/>
        </p:nvSpPr>
        <p:spPr>
          <a:xfrm>
            <a:off x="251693" y="17071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9319E-D922-4742-5325-F7336249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26" y="3429001"/>
            <a:ext cx="10441339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9ACA4-E419-8E5F-CC78-AFEFB2285E18}"/>
              </a:ext>
            </a:extLst>
          </p:cNvPr>
          <p:cNvSpPr txBox="1"/>
          <p:nvPr/>
        </p:nvSpPr>
        <p:spPr>
          <a:xfrm>
            <a:off x="482432" y="392567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9</a:t>
            </a:r>
          </a:p>
        </p:txBody>
      </p:sp>
    </p:spTree>
    <p:extLst>
      <p:ext uri="{BB962C8B-B14F-4D97-AF65-F5344CB8AC3E}">
        <p14:creationId xmlns:p14="http://schemas.microsoft.com/office/powerpoint/2010/main" val="21074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75611-9775-DDC4-7EEE-A56A4F23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5" y="472810"/>
            <a:ext cx="11426890" cy="3859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032E9-91C5-1D42-DF96-0F60E5724AB2}"/>
              </a:ext>
            </a:extLst>
          </p:cNvPr>
          <p:cNvSpPr txBox="1"/>
          <p:nvPr/>
        </p:nvSpPr>
        <p:spPr>
          <a:xfrm>
            <a:off x="251693" y="17071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5385A-92E0-BBC6-A40F-EAEF4006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34" y="3067938"/>
            <a:ext cx="11118980" cy="4042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3B2F3-BE23-3B37-13F5-A1BADE693D22}"/>
              </a:ext>
            </a:extLst>
          </p:cNvPr>
          <p:cNvSpPr txBox="1"/>
          <p:nvPr/>
        </p:nvSpPr>
        <p:spPr>
          <a:xfrm>
            <a:off x="1128641" y="303539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Epoch 14</a:t>
            </a:r>
          </a:p>
        </p:txBody>
      </p:sp>
    </p:spTree>
    <p:extLst>
      <p:ext uri="{BB962C8B-B14F-4D97-AF65-F5344CB8AC3E}">
        <p14:creationId xmlns:p14="http://schemas.microsoft.com/office/powerpoint/2010/main" val="108741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4911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Example: </a:t>
            </a:r>
            <a:r>
              <a:rPr lang="en-GB" sz="44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AttGAN</a:t>
            </a:r>
            <a:endParaRPr lang="en-GB" sz="44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8FC55-5803-08BF-4D99-A703580E4599}"/>
              </a:ext>
            </a:extLst>
          </p:cNvPr>
          <p:cNvSpPr txBox="1"/>
          <p:nvPr/>
        </p:nvSpPr>
        <p:spPr>
          <a:xfrm>
            <a:off x="461245" y="1206411"/>
            <a:ext cx="10792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AttGAN</a:t>
            </a:r>
            <a:r>
              <a:rPr lang="en-GB" sz="2800" dirty="0"/>
              <a:t> – Arbitrary Facial Attribute Editing (Only Change What You Want)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B688E-D174-814A-2061-6E771FBBE66B}"/>
              </a:ext>
            </a:extLst>
          </p:cNvPr>
          <p:cNvSpPr txBox="1"/>
          <p:nvPr/>
        </p:nvSpPr>
        <p:spPr>
          <a:xfrm>
            <a:off x="461245" y="172963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https://github.com/elvisyjlin/AttGAN-PyTorch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0EC7A-5553-B675-FB65-58723451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53" y="2834026"/>
            <a:ext cx="9602549" cy="3841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DFAB6-6852-6EF2-1A6B-A8201C537FED}"/>
              </a:ext>
            </a:extLst>
          </p:cNvPr>
          <p:cNvSpPr txBox="1"/>
          <p:nvPr/>
        </p:nvSpPr>
        <p:spPr>
          <a:xfrm>
            <a:off x="566442" y="2306230"/>
            <a:ext cx="1050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[Bald, Bangs,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Black_Hair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Blond_Hair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Brown_Hair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Bushy_Eyebrows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Eyeglasses, Male,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Mouth_Slightly_Open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Mustache,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No_Beard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</a:rPr>
              <a:t>Pale_Skin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851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339949" y="218169"/>
            <a:ext cx="7145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Recent GANs (Taxonomy)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AE69E-EA11-8EAC-6A88-9518615F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3" y="1206411"/>
            <a:ext cx="9493184" cy="54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3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D5BA7-A22E-250D-6130-04945492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03" y="943363"/>
            <a:ext cx="7531359" cy="5757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255974" y="173922"/>
            <a:ext cx="8012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Recent GANs (Survey Paper)</a:t>
            </a:r>
          </a:p>
        </p:txBody>
      </p:sp>
    </p:spTree>
    <p:extLst>
      <p:ext uri="{BB962C8B-B14F-4D97-AF65-F5344CB8AC3E}">
        <p14:creationId xmlns:p14="http://schemas.microsoft.com/office/powerpoint/2010/main" val="3112949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9D9818-6DBF-090B-A720-893CD126D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35"/>
          <a:stretch/>
        </p:blipFill>
        <p:spPr>
          <a:xfrm>
            <a:off x="2314837" y="1698905"/>
            <a:ext cx="7343775" cy="4818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313566" y="262618"/>
            <a:ext cx="36721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GANs in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8DB84-74BA-4A17-1EFD-4EEA66F3B478}"/>
              </a:ext>
            </a:extLst>
          </p:cNvPr>
          <p:cNvSpPr txBox="1"/>
          <p:nvPr/>
        </p:nvSpPr>
        <p:spPr>
          <a:xfrm>
            <a:off x="7551082" y="1170558"/>
            <a:ext cx="4085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0070C0"/>
                </a:solidFill>
              </a:rPr>
              <a:t>https://arxiv.org/abs/1905.01976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0A8A6-71A6-BAC3-F77F-BB80FDF2CC51}"/>
              </a:ext>
            </a:extLst>
          </p:cNvPr>
          <p:cNvSpPr txBox="1"/>
          <p:nvPr/>
        </p:nvSpPr>
        <p:spPr>
          <a:xfrm>
            <a:off x="372234" y="1032059"/>
            <a:ext cx="4583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Article </a:t>
            </a:r>
            <a:r>
              <a:rPr lang="en-GB" b="1" dirty="0">
                <a:solidFill>
                  <a:srgbClr val="FF0000"/>
                </a:solidFill>
              </a:rPr>
              <a:t>explores the use of a GAN </a:t>
            </a:r>
            <a:r>
              <a:rPr lang="en-GB" dirty="0"/>
              <a:t>for </a:t>
            </a:r>
            <a:r>
              <a:rPr lang="en-GB" b="1" dirty="0">
                <a:solidFill>
                  <a:srgbClr val="FF0000"/>
                </a:solidFill>
              </a:rPr>
              <a:t>NLP</a:t>
            </a:r>
            <a:r>
              <a:rPr lang="en-GB" dirty="0"/>
              <a:t> tasks</a:t>
            </a:r>
          </a:p>
          <a:p>
            <a:r>
              <a:rPr lang="en-GB" dirty="0"/>
              <a:t>(Proposes a GAN architecture)</a:t>
            </a:r>
          </a:p>
        </p:txBody>
      </p:sp>
    </p:spTree>
    <p:extLst>
      <p:ext uri="{BB962C8B-B14F-4D97-AF65-F5344CB8AC3E}">
        <p14:creationId xmlns:p14="http://schemas.microsoft.com/office/powerpoint/2010/main" val="429342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D2D8D7-B480-6055-F2AF-FECC720E1847}"/>
              </a:ext>
            </a:extLst>
          </p:cNvPr>
          <p:cNvSpPr txBox="1"/>
          <p:nvPr/>
        </p:nvSpPr>
        <p:spPr>
          <a:xfrm>
            <a:off x="461247" y="436970"/>
            <a:ext cx="2956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896C4-6A0E-A48E-9849-463CB9168897}"/>
              </a:ext>
            </a:extLst>
          </p:cNvPr>
          <p:cNvSpPr txBox="1"/>
          <p:nvPr/>
        </p:nvSpPr>
        <p:spPr>
          <a:xfrm>
            <a:off x="1221154" y="2412252"/>
            <a:ext cx="99675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Cartoon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Fonts/text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Frames from a film (e.g., convert the frames to single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Tuning/speed-ups (noise, 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Products/designs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Street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Game level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Instead of human faces focus on other objects, hands, feet, chairs, glasses, 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D0435-F647-E285-CCBA-B6F619E2B62B}"/>
              </a:ext>
            </a:extLst>
          </p:cNvPr>
          <p:cNvSpPr txBox="1"/>
          <p:nvPr/>
        </p:nvSpPr>
        <p:spPr>
          <a:xfrm>
            <a:off x="634274" y="1573117"/>
            <a:ext cx="6097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BFF17-647B-71E5-2B87-E2F75581F00A}"/>
              </a:ext>
            </a:extLst>
          </p:cNvPr>
          <p:cNvSpPr txBox="1"/>
          <p:nvPr/>
        </p:nvSpPr>
        <p:spPr>
          <a:xfrm>
            <a:off x="5882910" y="1488922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Starter Code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113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8EA1C-AA78-10DB-BD66-D00220A4ADA9}"/>
              </a:ext>
            </a:extLst>
          </p:cNvPr>
          <p:cNvSpPr txBox="1"/>
          <p:nvPr/>
        </p:nvSpPr>
        <p:spPr>
          <a:xfrm>
            <a:off x="345934" y="452290"/>
            <a:ext cx="9226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Thursday 19th October (Week 6) in LT1 at 9-10am and EM245 and EM252 10am-5pm.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CF236-1DCF-07AF-C708-34F9B67E0E0B}"/>
              </a:ext>
            </a:extLst>
          </p:cNvPr>
          <p:cNvSpPr txBox="1"/>
          <p:nvPr/>
        </p:nvSpPr>
        <p:spPr>
          <a:xfrm>
            <a:off x="436970" y="1035768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Try Starter Code</a:t>
            </a:r>
          </a:p>
          <a:p>
            <a:r>
              <a:rPr lang="en-GB" b="1" dirty="0">
                <a:solidFill>
                  <a:schemeClr val="accent1"/>
                </a:solidFill>
              </a:rPr>
              <a:t>https://f21dl.github.io/workshop/gans/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FEC2-102C-C521-2808-7BF9AD9DDFB4}"/>
              </a:ext>
            </a:extLst>
          </p:cNvPr>
          <p:cNvSpPr txBox="1"/>
          <p:nvPr/>
        </p:nvSpPr>
        <p:spPr>
          <a:xfrm>
            <a:off x="377562" y="2079653"/>
            <a:ext cx="4137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Experiment</a:t>
            </a:r>
          </a:p>
        </p:txBody>
      </p:sp>
      <p:pic>
        <p:nvPicPr>
          <p:cNvPr id="1028" name="Picture 4" descr="Simpsons Explosion GIF - Simpsons Explosion Experiment - Discover &amp; Share  GIFs">
            <a:extLst>
              <a:ext uri="{FF2B5EF4-FFF2-40B4-BE49-F238E27FC236}">
                <a16:creationId xmlns:a16="http://schemas.microsoft.com/office/drawing/2014/main" id="{26AF08FF-C9BE-7A46-8BC7-FC255320C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451" y="306030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6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0EB6F-63D5-0F61-E058-4760E1A1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41" y="1566862"/>
            <a:ext cx="9684518" cy="4105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C5D5E4-D87A-C82A-ABF4-41B88B665165}"/>
              </a:ext>
            </a:extLst>
          </p:cNvPr>
          <p:cNvSpPr txBox="1"/>
          <p:nvPr/>
        </p:nvSpPr>
        <p:spPr>
          <a:xfrm>
            <a:off x="461247" y="436970"/>
            <a:ext cx="3534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6B0D4-B1E9-AE94-DE34-0D15F17C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58"/>
          <a:stretch/>
        </p:blipFill>
        <p:spPr>
          <a:xfrm>
            <a:off x="4761724" y="2981127"/>
            <a:ext cx="709454" cy="638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2F0DD-D687-12F1-7C85-3157A201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58"/>
          <a:stretch/>
        </p:blipFill>
        <p:spPr>
          <a:xfrm>
            <a:off x="7215675" y="1566862"/>
            <a:ext cx="709454" cy="63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8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56ABA-37BD-02D8-49C4-9E6D444F8ACB}"/>
              </a:ext>
            </a:extLst>
          </p:cNvPr>
          <p:cNvSpPr txBox="1"/>
          <p:nvPr/>
        </p:nvSpPr>
        <p:spPr>
          <a:xfrm>
            <a:off x="461247" y="436970"/>
            <a:ext cx="4998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D613B-8C01-4524-1373-407DB74D0639}"/>
              </a:ext>
            </a:extLst>
          </p:cNvPr>
          <p:cNvSpPr txBox="1"/>
          <p:nvPr/>
        </p:nvSpPr>
        <p:spPr>
          <a:xfrm>
            <a:off x="461247" y="1720840"/>
            <a:ext cx="6021440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photographs of human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realistic photographs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cartoon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examples for image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Image-to-image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Text-to-image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Semantic-image-to-photo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Face frontal view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Generate new human 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F0489-C1C9-7F2E-A974-D6D3C30B3C8D}"/>
              </a:ext>
            </a:extLst>
          </p:cNvPr>
          <p:cNvSpPr txBox="1"/>
          <p:nvPr/>
        </p:nvSpPr>
        <p:spPr>
          <a:xfrm>
            <a:off x="6764739" y="1749358"/>
            <a:ext cx="48222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Face 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Photograph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Photos to emojis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 blending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Clothing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Photo inpainting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3D object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Video prediction</a:t>
            </a:r>
          </a:p>
        </p:txBody>
      </p:sp>
    </p:spTree>
    <p:extLst>
      <p:ext uri="{BB962C8B-B14F-4D97-AF65-F5344CB8AC3E}">
        <p14:creationId xmlns:p14="http://schemas.microsoft.com/office/powerpoint/2010/main" val="104878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A3A09-C266-B263-2867-C338BF4FE092}"/>
              </a:ext>
            </a:extLst>
          </p:cNvPr>
          <p:cNvSpPr txBox="1"/>
          <p:nvPr/>
        </p:nvSpPr>
        <p:spPr>
          <a:xfrm>
            <a:off x="461247" y="436970"/>
            <a:ext cx="3928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Example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B5376-FE5F-9E9F-532F-9697880C49F0}"/>
              </a:ext>
            </a:extLst>
          </p:cNvPr>
          <p:cNvSpPr txBox="1"/>
          <p:nvPr/>
        </p:nvSpPr>
        <p:spPr>
          <a:xfrm>
            <a:off x="588695" y="1206411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https://thispersondoesnotexist.com/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2AFC7-7489-96F7-818E-A68FAB58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80" y="1788340"/>
            <a:ext cx="4139076" cy="4139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B53802-1087-684F-B022-12493A0AE804}"/>
              </a:ext>
            </a:extLst>
          </p:cNvPr>
          <p:cNvSpPr txBox="1"/>
          <p:nvPr/>
        </p:nvSpPr>
        <p:spPr>
          <a:xfrm>
            <a:off x="5597665" y="1788340"/>
            <a:ext cx="53346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“thispersondoesnotexist.com” is a website which uses an AI GAN model to generate new faces every-time you refresh the page</a:t>
            </a:r>
          </a:p>
        </p:txBody>
      </p:sp>
    </p:spTree>
    <p:extLst>
      <p:ext uri="{BB962C8B-B14F-4D97-AF65-F5344CB8AC3E}">
        <p14:creationId xmlns:p14="http://schemas.microsoft.com/office/powerpoint/2010/main" val="65066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9809D-3A96-6245-D80F-A0CD56008F1E}"/>
              </a:ext>
            </a:extLst>
          </p:cNvPr>
          <p:cNvSpPr txBox="1"/>
          <p:nvPr/>
        </p:nvSpPr>
        <p:spPr>
          <a:xfrm>
            <a:off x="461247" y="436970"/>
            <a:ext cx="3824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GAN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7D133-4E2F-FDE7-C4ED-D00A54912FB8}"/>
              </a:ext>
            </a:extLst>
          </p:cNvPr>
          <p:cNvSpPr txBox="1"/>
          <p:nvPr/>
        </p:nvSpPr>
        <p:spPr>
          <a:xfrm>
            <a:off x="641445" y="1883391"/>
            <a:ext cx="107680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The generator and discriminator </a:t>
            </a:r>
            <a:r>
              <a:rPr lang="en-GB" sz="3200" b="1" dirty="0">
                <a:solidFill>
                  <a:srgbClr val="FF0000"/>
                </a:solidFill>
              </a:rPr>
              <a:t>have opposite 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Discriminator tries to tell fake images from real images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Generator tries to produce images that look real enough to trick the discriminator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GAN is composed of two networks with different objectives, it </a:t>
            </a:r>
            <a:r>
              <a:rPr lang="en-GB" sz="3200" b="1" dirty="0">
                <a:solidFill>
                  <a:srgbClr val="FF0000"/>
                </a:solidFill>
              </a:rPr>
              <a:t>cannot be trained like a regular neural network</a:t>
            </a:r>
            <a:r>
              <a:rPr lang="en-GB" sz="32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Each training iteration is divided into </a:t>
            </a:r>
            <a:r>
              <a:rPr lang="en-GB" sz="3200" dirty="0">
                <a:solidFill>
                  <a:srgbClr val="FF0000"/>
                </a:solidFill>
              </a:rPr>
              <a:t>two phases</a:t>
            </a:r>
          </a:p>
        </p:txBody>
      </p:sp>
    </p:spTree>
    <p:extLst>
      <p:ext uri="{BB962C8B-B14F-4D97-AF65-F5344CB8AC3E}">
        <p14:creationId xmlns:p14="http://schemas.microsoft.com/office/powerpoint/2010/main" val="206080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12825B-8D87-0DCE-04ED-2487FF0B4410}"/>
              </a:ext>
            </a:extLst>
          </p:cNvPr>
          <p:cNvSpPr/>
          <p:nvPr/>
        </p:nvSpPr>
        <p:spPr>
          <a:xfrm>
            <a:off x="7375098" y="2531212"/>
            <a:ext cx="1009934" cy="109523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070E1-DB3F-B446-40CF-9B878CB9457E}"/>
              </a:ext>
            </a:extLst>
          </p:cNvPr>
          <p:cNvSpPr/>
          <p:nvPr/>
        </p:nvSpPr>
        <p:spPr>
          <a:xfrm>
            <a:off x="2409589" y="3626445"/>
            <a:ext cx="1009934" cy="109523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B7442D-7E7D-9CCC-DB03-2A8F68F31A9E}"/>
              </a:ext>
            </a:extLst>
          </p:cNvPr>
          <p:cNvCxnSpPr>
            <a:endCxn id="3" idx="1"/>
          </p:cNvCxnSpPr>
          <p:nvPr/>
        </p:nvCxnSpPr>
        <p:spPr>
          <a:xfrm>
            <a:off x="1317767" y="4174061"/>
            <a:ext cx="1091822" cy="1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1CEFFC-4C2B-A4BC-CE89-33396528DD4B}"/>
              </a:ext>
            </a:extLst>
          </p:cNvPr>
          <p:cNvCxnSpPr/>
          <p:nvPr/>
        </p:nvCxnSpPr>
        <p:spPr>
          <a:xfrm>
            <a:off x="3419523" y="4134823"/>
            <a:ext cx="1091822" cy="1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4CD2B7-3BA5-D42D-F76D-D36724249814}"/>
              </a:ext>
            </a:extLst>
          </p:cNvPr>
          <p:cNvCxnSpPr/>
          <p:nvPr/>
        </p:nvCxnSpPr>
        <p:spPr>
          <a:xfrm>
            <a:off x="6208783" y="2742751"/>
            <a:ext cx="1091822" cy="1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F584C19-2A10-106E-6800-B2A5A241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399" y="1541748"/>
            <a:ext cx="1091822" cy="1091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E44A3-5867-BD66-C87A-46155CB0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221" y="3479732"/>
            <a:ext cx="1194179" cy="119417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1D9C92-8BE4-9367-3379-ECA4720F1543}"/>
              </a:ext>
            </a:extLst>
          </p:cNvPr>
          <p:cNvCxnSpPr/>
          <p:nvPr/>
        </p:nvCxnSpPr>
        <p:spPr>
          <a:xfrm>
            <a:off x="6208783" y="3414904"/>
            <a:ext cx="1091822" cy="1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A92B2B-DB52-B41F-10C4-4869D8019746}"/>
              </a:ext>
            </a:extLst>
          </p:cNvPr>
          <p:cNvSpPr txBox="1"/>
          <p:nvPr/>
        </p:nvSpPr>
        <p:spPr>
          <a:xfrm>
            <a:off x="5093797" y="4721678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4C5A5-76A0-8CAF-CDF5-220D43E6F704}"/>
              </a:ext>
            </a:extLst>
          </p:cNvPr>
          <p:cNvSpPr txBox="1"/>
          <p:nvPr/>
        </p:nvSpPr>
        <p:spPr>
          <a:xfrm>
            <a:off x="5093797" y="2633570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CE9C4-4E37-08B4-E24F-558FC5B725EB}"/>
              </a:ext>
            </a:extLst>
          </p:cNvPr>
          <p:cNvSpPr txBox="1"/>
          <p:nvPr/>
        </p:nvSpPr>
        <p:spPr>
          <a:xfrm>
            <a:off x="928790" y="373662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Noise (z)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6AE58-3853-7C96-4BEA-23C6BE052021}"/>
              </a:ext>
            </a:extLst>
          </p:cNvPr>
          <p:cNvCxnSpPr>
            <a:cxnSpLocks/>
          </p:cNvCxnSpPr>
          <p:nvPr/>
        </p:nvCxnSpPr>
        <p:spPr>
          <a:xfrm>
            <a:off x="8493746" y="3078828"/>
            <a:ext cx="899636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22074E-4803-38D0-D429-E0B0B311CC8C}"/>
              </a:ext>
            </a:extLst>
          </p:cNvPr>
          <p:cNvSpPr txBox="1"/>
          <p:nvPr/>
        </p:nvSpPr>
        <p:spPr>
          <a:xfrm>
            <a:off x="9525002" y="289416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1C6A7-E2BF-AE3E-9EA3-41FBEF21D6FC}"/>
              </a:ext>
            </a:extLst>
          </p:cNvPr>
          <p:cNvSpPr txBox="1"/>
          <p:nvPr/>
        </p:nvSpPr>
        <p:spPr>
          <a:xfrm>
            <a:off x="8651657" y="255808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533C4C-4DD5-E375-DBE3-24A61ACCC801}"/>
              </a:ext>
            </a:extLst>
          </p:cNvPr>
          <p:cNvSpPr txBox="1"/>
          <p:nvPr/>
        </p:nvSpPr>
        <p:spPr>
          <a:xfrm>
            <a:off x="8644000" y="3230240"/>
            <a:ext cx="60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Fake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C0B424C-6AC9-5F80-5AEE-4721742B790C}"/>
              </a:ext>
            </a:extLst>
          </p:cNvPr>
          <p:cNvCxnSpPr>
            <a:cxnSpLocks/>
            <a:stCxn id="24" idx="0"/>
            <a:endCxn id="2" idx="0"/>
          </p:cNvCxnSpPr>
          <p:nvPr/>
        </p:nvCxnSpPr>
        <p:spPr>
          <a:xfrm rot="16200000" flipV="1">
            <a:off x="8667012" y="1744265"/>
            <a:ext cx="362950" cy="1936844"/>
          </a:xfrm>
          <a:prstGeom prst="bentConnector3">
            <a:avLst>
              <a:gd name="adj1" fmla="val 430188"/>
            </a:avLst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890AFA-793D-C04B-58EA-9C499B2CA53D}"/>
              </a:ext>
            </a:extLst>
          </p:cNvPr>
          <p:cNvCxnSpPr>
            <a:stCxn id="24" idx="2"/>
            <a:endCxn id="3" idx="2"/>
          </p:cNvCxnSpPr>
          <p:nvPr/>
        </p:nvCxnSpPr>
        <p:spPr>
          <a:xfrm rot="5400000">
            <a:off x="5636641" y="541410"/>
            <a:ext cx="1458184" cy="6902353"/>
          </a:xfrm>
          <a:prstGeom prst="bentConnector3">
            <a:avLst>
              <a:gd name="adj1" fmla="val 15558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04ACF4-6CF8-5A3F-0F23-DF12018FB0A0}"/>
              </a:ext>
            </a:extLst>
          </p:cNvPr>
          <p:cNvSpPr txBox="1"/>
          <p:nvPr/>
        </p:nvSpPr>
        <p:spPr>
          <a:xfrm>
            <a:off x="7496197" y="2491576"/>
            <a:ext cx="705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74D8AE-499B-33FD-7DA7-66E3D6F6D06D}"/>
              </a:ext>
            </a:extLst>
          </p:cNvPr>
          <p:cNvSpPr txBox="1"/>
          <p:nvPr/>
        </p:nvSpPr>
        <p:spPr>
          <a:xfrm>
            <a:off x="2555323" y="3599572"/>
            <a:ext cx="7184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723705-DBDB-8328-C1B9-3E91FB5507A4}"/>
              </a:ext>
            </a:extLst>
          </p:cNvPr>
          <p:cNvSpPr/>
          <p:nvPr/>
        </p:nvSpPr>
        <p:spPr>
          <a:xfrm>
            <a:off x="8562538" y="1009485"/>
            <a:ext cx="688488" cy="68349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2F1432F-F652-DA76-FDBE-D9FE48602A8D}"/>
              </a:ext>
            </a:extLst>
          </p:cNvPr>
          <p:cNvSpPr/>
          <p:nvPr/>
        </p:nvSpPr>
        <p:spPr>
          <a:xfrm>
            <a:off x="6299629" y="5176856"/>
            <a:ext cx="688488" cy="68349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3FC14B-5DC8-DA30-8686-4453A6EB1DA9}"/>
              </a:ext>
            </a:extLst>
          </p:cNvPr>
          <p:cNvSpPr txBox="1"/>
          <p:nvPr/>
        </p:nvSpPr>
        <p:spPr>
          <a:xfrm>
            <a:off x="9961034" y="197585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 Loss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D9D4AA-343D-2D96-F2BC-CE96171940B1}"/>
              </a:ext>
            </a:extLst>
          </p:cNvPr>
          <p:cNvSpPr txBox="1"/>
          <p:nvPr/>
        </p:nvSpPr>
        <p:spPr>
          <a:xfrm>
            <a:off x="10002492" y="399258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 Loss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CC9FAB-C893-F454-9605-9B737A952B14}"/>
              </a:ext>
            </a:extLst>
          </p:cNvPr>
          <p:cNvSpPr txBox="1"/>
          <p:nvPr/>
        </p:nvSpPr>
        <p:spPr>
          <a:xfrm>
            <a:off x="9393382" y="893081"/>
            <a:ext cx="100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Gradient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F45340-8C97-5D79-A58B-2A2DF0B093A6}"/>
              </a:ext>
            </a:extLst>
          </p:cNvPr>
          <p:cNvSpPr txBox="1"/>
          <p:nvPr/>
        </p:nvSpPr>
        <p:spPr>
          <a:xfrm>
            <a:off x="8562538" y="5149269"/>
            <a:ext cx="100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Gradient</a:t>
            </a:r>
          </a:p>
        </p:txBody>
      </p:sp>
      <p:pic>
        <p:nvPicPr>
          <p:cNvPr id="2050" name="Picture 2" descr="Neural network diagram PNG, SVG">
            <a:extLst>
              <a:ext uri="{FF2B5EF4-FFF2-40B4-BE49-F238E27FC236}">
                <a16:creationId xmlns:a16="http://schemas.microsoft.com/office/drawing/2014/main" id="{F53B9608-796A-0CBC-1308-1A44C6342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1"/>
          <a:stretch/>
        </p:blipFill>
        <p:spPr bwMode="auto">
          <a:xfrm>
            <a:off x="2062795" y="3234860"/>
            <a:ext cx="739905" cy="6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Neural network diagram PNG, SVG">
            <a:extLst>
              <a:ext uri="{FF2B5EF4-FFF2-40B4-BE49-F238E27FC236}">
                <a16:creationId xmlns:a16="http://schemas.microsoft.com/office/drawing/2014/main" id="{C43E5847-69AE-93B9-3AFB-15941A9E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1"/>
          <a:stretch/>
        </p:blipFill>
        <p:spPr bwMode="auto">
          <a:xfrm>
            <a:off x="7039901" y="2152843"/>
            <a:ext cx="739905" cy="6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2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55D35-CAD2-175F-25D1-384E513B92E0}"/>
              </a:ext>
            </a:extLst>
          </p:cNvPr>
          <p:cNvSpPr txBox="1"/>
          <p:nvPr/>
        </p:nvSpPr>
        <p:spPr>
          <a:xfrm>
            <a:off x="461247" y="436970"/>
            <a:ext cx="314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Phase 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C07C2-CD43-21DA-4422-A8C264FB7090}"/>
              </a:ext>
            </a:extLst>
          </p:cNvPr>
          <p:cNvSpPr txBox="1"/>
          <p:nvPr/>
        </p:nvSpPr>
        <p:spPr>
          <a:xfrm>
            <a:off x="665018" y="1524000"/>
            <a:ext cx="10714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Train </a:t>
            </a:r>
            <a:r>
              <a:rPr lang="en-GB" sz="3200" b="1" dirty="0">
                <a:solidFill>
                  <a:srgbClr val="FF0000"/>
                </a:solidFill>
              </a:rPr>
              <a:t>the discriminator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Batch of </a:t>
            </a:r>
            <a:r>
              <a:rPr lang="en-GB" sz="3200" dirty="0">
                <a:solidFill>
                  <a:srgbClr val="FF0000"/>
                </a:solidFill>
              </a:rPr>
              <a:t>real images </a:t>
            </a:r>
            <a:r>
              <a:rPr lang="en-GB" sz="3200" dirty="0"/>
              <a:t>is sampled from the training set and is completed with an equal number of </a:t>
            </a:r>
            <a:r>
              <a:rPr lang="en-GB" sz="3200" dirty="0">
                <a:solidFill>
                  <a:srgbClr val="FF0000"/>
                </a:solidFill>
              </a:rPr>
              <a:t>fake images </a:t>
            </a:r>
            <a:r>
              <a:rPr lang="en-GB" sz="3200" dirty="0"/>
              <a:t>produced by the generator (labels are: 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0=fake images</a:t>
            </a:r>
            <a:r>
              <a:rPr lang="en-GB" sz="3200" dirty="0"/>
              <a:t>, 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1=real images</a:t>
            </a:r>
            <a:r>
              <a:rPr lang="en-GB" sz="3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 discriminator is trained on this labelled batch for </a:t>
            </a:r>
            <a:r>
              <a:rPr lang="en-GB" sz="3200" dirty="0">
                <a:solidFill>
                  <a:srgbClr val="FF0000"/>
                </a:solidFill>
              </a:rPr>
              <a:t>one step</a:t>
            </a:r>
            <a:r>
              <a:rPr lang="en-GB" sz="3200" dirty="0"/>
              <a:t>, using the </a:t>
            </a:r>
            <a:r>
              <a:rPr lang="en-GB" sz="3200" b="1" dirty="0">
                <a:solidFill>
                  <a:srgbClr val="FF0000"/>
                </a:solidFill>
              </a:rPr>
              <a:t>binary cross-entropy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FF0000"/>
                </a:solidFill>
              </a:rPr>
              <a:t>Backpropagation</a:t>
            </a:r>
            <a:r>
              <a:rPr lang="en-GB" sz="3200" dirty="0"/>
              <a:t> only optimizes the </a:t>
            </a:r>
            <a:r>
              <a:rPr lang="en-GB" sz="3200" b="1" dirty="0">
                <a:solidFill>
                  <a:srgbClr val="FF0000"/>
                </a:solidFill>
              </a:rPr>
              <a:t>weights of the discriminator </a:t>
            </a:r>
            <a:r>
              <a:rPr lang="en-GB" sz="3200" dirty="0"/>
              <a:t>during this phase</a:t>
            </a:r>
          </a:p>
        </p:txBody>
      </p:sp>
    </p:spTree>
    <p:extLst>
      <p:ext uri="{BB962C8B-B14F-4D97-AF65-F5344CB8AC3E}">
        <p14:creationId xmlns:p14="http://schemas.microsoft.com/office/powerpoint/2010/main" val="352480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55D35-CAD2-175F-25D1-384E513B92E0}"/>
              </a:ext>
            </a:extLst>
          </p:cNvPr>
          <p:cNvSpPr txBox="1"/>
          <p:nvPr/>
        </p:nvSpPr>
        <p:spPr>
          <a:xfrm>
            <a:off x="461247" y="436970"/>
            <a:ext cx="3143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Phase Two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C07C2-CD43-21DA-4422-A8C264FB7090}"/>
              </a:ext>
            </a:extLst>
          </p:cNvPr>
          <p:cNvSpPr txBox="1"/>
          <p:nvPr/>
        </p:nvSpPr>
        <p:spPr>
          <a:xfrm>
            <a:off x="665018" y="1524000"/>
            <a:ext cx="107141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Train </a:t>
            </a:r>
            <a:r>
              <a:rPr lang="en-GB" sz="3200" b="1" dirty="0">
                <a:solidFill>
                  <a:srgbClr val="FF0000"/>
                </a:solidFill>
              </a:rPr>
              <a:t>the generator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/>
              <a:t>Produce a </a:t>
            </a:r>
            <a:r>
              <a:rPr lang="en-GB" sz="3200" dirty="0">
                <a:solidFill>
                  <a:srgbClr val="FF0000"/>
                </a:solidFill>
              </a:rPr>
              <a:t>new batch of fake images</a:t>
            </a:r>
            <a:r>
              <a:rPr lang="en-GB" sz="3200" dirty="0"/>
              <a:t>, once again the discriminator says if the images are fake or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This time we </a:t>
            </a:r>
            <a:r>
              <a:rPr lang="en-GB" sz="3200" b="1" dirty="0">
                <a:solidFill>
                  <a:srgbClr val="FF0000"/>
                </a:solidFill>
              </a:rPr>
              <a:t>do not add real images in the batch </a:t>
            </a:r>
            <a:r>
              <a:rPr lang="en-GB" sz="3200" dirty="0"/>
              <a:t>(generator never actually sees any real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The </a:t>
            </a:r>
            <a:r>
              <a:rPr lang="en-GB" sz="3200" b="1" dirty="0">
                <a:solidFill>
                  <a:srgbClr val="FF0000"/>
                </a:solidFill>
              </a:rPr>
              <a:t>weights of the discriminator are frozen </a:t>
            </a:r>
            <a:r>
              <a:rPr lang="en-GB" sz="3200" dirty="0"/>
              <a:t>during this step, so the </a:t>
            </a:r>
            <a:r>
              <a:rPr lang="en-GB" sz="3200" b="1" dirty="0">
                <a:solidFill>
                  <a:srgbClr val="FF0000"/>
                </a:solidFill>
              </a:rPr>
              <a:t>backpropagation</a:t>
            </a:r>
            <a:r>
              <a:rPr lang="en-GB" sz="3200" dirty="0"/>
              <a:t> only affects the </a:t>
            </a:r>
            <a:r>
              <a:rPr lang="en-GB" sz="3200" b="1" dirty="0">
                <a:solidFill>
                  <a:srgbClr val="FF0000"/>
                </a:solidFill>
              </a:rPr>
              <a:t>weights of the generator</a:t>
            </a:r>
          </a:p>
        </p:txBody>
      </p:sp>
    </p:spTree>
    <p:extLst>
      <p:ext uri="{BB962C8B-B14F-4D97-AF65-F5344CB8AC3E}">
        <p14:creationId xmlns:p14="http://schemas.microsoft.com/office/powerpoint/2010/main" val="78246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1049</Words>
  <Application>Microsoft Office PowerPoint</Application>
  <PresentationFormat>Widescreen</PresentationFormat>
  <Paragraphs>125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Kenwright, Benjamin</dc:creator>
  <cp:lastModifiedBy>Kenwright, Benjamin</cp:lastModifiedBy>
  <cp:revision>54</cp:revision>
  <dcterms:created xsi:type="dcterms:W3CDTF">2023-10-09T11:10:25Z</dcterms:created>
  <dcterms:modified xsi:type="dcterms:W3CDTF">2023-10-18T11:15:03Z</dcterms:modified>
</cp:coreProperties>
</file>